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54CB-F37E-4A13-8E8F-BBE085857BFB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7387C-84CA-4B71-A602-CF3148386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56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6838" y="744538"/>
            <a:ext cx="6591300" cy="37084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1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6838" y="744538"/>
            <a:ext cx="6591300" cy="37084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6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6838" y="744538"/>
            <a:ext cx="6591300" cy="37084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4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95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6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46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72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44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3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1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7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17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97B0E-A446-4FF3-BA63-8C4C8FAE61C2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CFC7-D0D9-45FC-A3F2-F1B6988E0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9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 txBox="1">
            <a:spLocks noChangeArrowheads="1"/>
          </p:cNvSpPr>
          <p:nvPr/>
        </p:nvSpPr>
        <p:spPr bwMode="auto">
          <a:xfrm>
            <a:off x="1800225" y="42864"/>
            <a:ext cx="8229600" cy="674687"/>
          </a:xfrm>
          <a:prstGeom prst="rect">
            <a:avLst/>
          </a:prstGeom>
          <a:gradFill rotWithShape="0"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miter lim="800000"/>
            <a:headEnd/>
            <a:tailEnd/>
          </a:ln>
        </p:spPr>
        <p:txBody>
          <a:bodyPr lIns="90004" tIns="44997" rIns="90004" bIns="44997" anchorCtr="1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fr-FR" altLang="fr-FR"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itchFamily="18" charset="0"/>
              </a:rPr>
              <a:t>Les projets</a:t>
            </a:r>
          </a:p>
        </p:txBody>
      </p:sp>
      <p:pic>
        <p:nvPicPr>
          <p:cNvPr id="6451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688976"/>
            <a:ext cx="1008063" cy="606425"/>
          </a:xfrm>
          <a:prstGeom prst="rect">
            <a:avLst/>
          </a:prstGeom>
          <a:noFill/>
          <a:ln>
            <a:noFill/>
          </a:ln>
          <a:effectLst>
            <a:outerShdw dist="50800" dir="5219909" algn="tl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00226" y="866775"/>
            <a:ext cx="7453313" cy="1809750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kern="0" dirty="0">
                <a:solidFill>
                  <a:srgbClr val="FF0000"/>
                </a:solidFill>
                <a:latin typeface="Calibri"/>
              </a:rPr>
              <a:t>ACTIONS SOLIDAIRES :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COURSE ELA : « Mets tes baskets et bats la maladie »</a:t>
            </a:r>
          </a:p>
          <a:p>
            <a:pPr lvl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Mercredi 19 octobre </a:t>
            </a:r>
            <a:r>
              <a:rPr lang="fr-FR" sz="1600" kern="0" dirty="0">
                <a:solidFill>
                  <a:srgbClr val="000000"/>
                </a:solidFill>
                <a:latin typeface="Calibri"/>
              </a:rPr>
              <a:t>(avec l’école Robert DOISNEAU)</a:t>
            </a:r>
          </a:p>
          <a:p>
            <a:pPr lvl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kern="0" dirty="0">
                <a:solidFill>
                  <a:srgbClr val="000000"/>
                </a:solidFill>
                <a:latin typeface="Calibri"/>
              </a:rPr>
              <a:t>CP-CE1-CE2-CM1-CM2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Le TELETHON : </a:t>
            </a:r>
          </a:p>
          <a:p>
            <a:pPr lvl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Samedi 3 décembre </a:t>
            </a:r>
          </a:p>
          <a:p>
            <a:pPr lvl="1"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51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4" y="1804989"/>
            <a:ext cx="21415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1885951" y="2801939"/>
            <a:ext cx="8920163" cy="3184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PROJET D’ANNEE :  « DIRE AVEC SON CORPS »</a:t>
            </a:r>
          </a:p>
          <a:p>
            <a:pPr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endParaRPr lang="fr-FR" alt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u="sng" kern="0" dirty="0">
                <a:solidFill>
                  <a:srgbClr val="FF0000"/>
                </a:solidFill>
                <a:latin typeface="Calibri"/>
              </a:rPr>
              <a:t>PROJET CIRQUE  :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Du 13 mars au 17 mars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Représentation le vendredi et samedi soir</a:t>
            </a:r>
            <a:endParaRPr lang="fr-FR" altLang="fr-FR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endParaRPr lang="fr-FR" altLang="fr-FR" sz="1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r>
              <a:rPr lang="fr-FR" altLang="fr-FR" sz="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r>
              <a:rPr lang="fr-FR" altLang="fr-FR" u="sng" dirty="0">
                <a:solidFill>
                  <a:srgbClr val="FF0000"/>
                </a:solidFill>
                <a:latin typeface="Calibri" panose="020F0502020204030204" pitchFamily="34" charset="0"/>
              </a:rPr>
              <a:t>LIRE  :</a:t>
            </a:r>
          </a:p>
          <a:p>
            <a:pPr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« LES INCORRUPTIBLES »  (Classes maternelles auxCM2)</a:t>
            </a:r>
          </a:p>
          <a:p>
            <a:pPr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endParaRPr lang="fr-FR" altLang="fr-FR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r>
              <a:rPr lang="fr-FR" altLang="fr-FR" sz="800" b="1" i="1" dirty="0">
                <a:solidFill>
                  <a:srgbClr val="324187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LE PRINCIPE DE CE PRIX DE LITTÉRATURE JEUNESSE, DÉCERNÉ PAR DE JEUNES LECTEURS, EST SIMPLE : DES COMITÉS, 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r>
              <a:rPr lang="fr-FR" altLang="fr-FR" sz="800" b="1" i="1" dirty="0">
                <a:solidFill>
                  <a:srgbClr val="324187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103 EN 2013, SOIT ENVIRON 1 000 PROFESSIONNELS DU LIVRE ET DE L’ÉDUCATION, SÉLECTIONNENT 5 À 7 TITRES PAR NIVEAU DE LECTURE.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r>
              <a:rPr lang="fr-FR" altLang="fr-FR" sz="800" b="1" i="1" dirty="0">
                <a:solidFill>
                  <a:srgbClr val="324187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PUIS LES ÉLÈVES LES LISENT À PARTIR D’OCTOBRE, PARTICIPENT À DES ANIMATIONS PUIS VOTENT INDIVIDUELLEMENT POUR LEUR LIVRE PRÉFÉRÉ EN MAI. </a:t>
            </a:r>
            <a:endParaRPr lang="fr-FR" altLang="fr-FR" sz="900" i="1" dirty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endParaRPr lang="fr-FR" altLang="fr-F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3000"/>
              </a:lnSpc>
              <a:spcBef>
                <a:spcPct val="0"/>
              </a:spcBef>
              <a:buClrTx/>
              <a:buSzTx/>
              <a:defRPr/>
            </a:pPr>
            <a:endParaRPr lang="fr-FR" altLang="fr-FR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4519" name="Picture 2" descr="Les incorruptibl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9"/>
          <a:stretch>
            <a:fillRect/>
          </a:stretch>
        </p:blipFill>
        <p:spPr bwMode="auto">
          <a:xfrm>
            <a:off x="3279775" y="5130800"/>
            <a:ext cx="4851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25403" r="11092" b="23792"/>
          <a:stretch>
            <a:fillRect/>
          </a:stretch>
        </p:blipFill>
        <p:spPr bwMode="auto">
          <a:xfrm>
            <a:off x="7175500" y="193676"/>
            <a:ext cx="350043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182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 txBox="1">
            <a:spLocks noChangeArrowheads="1"/>
          </p:cNvSpPr>
          <p:nvPr/>
        </p:nvSpPr>
        <p:spPr bwMode="auto">
          <a:xfrm>
            <a:off x="1800225" y="42864"/>
            <a:ext cx="8229600" cy="674687"/>
          </a:xfrm>
          <a:prstGeom prst="rect">
            <a:avLst/>
          </a:prstGeom>
          <a:gradFill rotWithShape="0"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miter lim="800000"/>
            <a:headEnd/>
            <a:tailEnd/>
          </a:ln>
        </p:spPr>
        <p:txBody>
          <a:bodyPr lIns="90004" tIns="44997" rIns="90004" bIns="44997" anchorCtr="1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fr-FR" altLang="fr-FR"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itchFamily="18" charset="0"/>
              </a:rPr>
              <a:t>Les projets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850" y="947739"/>
            <a:ext cx="8229600" cy="13795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kern="0" dirty="0">
                <a:solidFill>
                  <a:srgbClr val="000000"/>
                </a:solidFill>
                <a:latin typeface="Calibri"/>
              </a:rPr>
              <a:t>Semaine du goût </a:t>
            </a:r>
            <a:r>
              <a:rPr lang="fr-FR" kern="0" dirty="0">
                <a:solidFill>
                  <a:srgbClr val="000000"/>
                </a:solidFill>
                <a:latin typeface="Calibri"/>
              </a:rPr>
              <a:t>: Thème du cirque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lvl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association de deux classes </a:t>
            </a:r>
          </a:p>
          <a:p>
            <a:pPr lvl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000000"/>
                </a:solidFill>
                <a:latin typeface="Calibri"/>
              </a:rPr>
              <a:t>Semaine du 10 au 14 octobre</a:t>
            </a:r>
          </a:p>
          <a:p>
            <a:pPr lvl="1"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56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839788"/>
            <a:ext cx="10620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9" y="2576514"/>
            <a:ext cx="25225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ZoneTexte 8"/>
          <p:cNvSpPr txBox="1">
            <a:spLocks noChangeArrowheads="1"/>
          </p:cNvSpPr>
          <p:nvPr/>
        </p:nvSpPr>
        <p:spPr bwMode="auto">
          <a:xfrm>
            <a:off x="1800226" y="3905250"/>
            <a:ext cx="586581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buFont typeface="Wingdings" panose="05000000000000000000" pitchFamily="2" charset="2"/>
              <a:buChar char="Ø"/>
            </a:pPr>
            <a:r>
              <a:rPr lang="fr-FR" altLang="fr-FR" b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Musique et danse </a:t>
            </a: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: Classe CE1 / CE2 et CP/CE1</a:t>
            </a:r>
          </a:p>
        </p:txBody>
      </p:sp>
      <p:pic>
        <p:nvPicPr>
          <p:cNvPr id="66567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557588"/>
            <a:ext cx="1223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Image 1" descr="circus and ordered a cake from paul waters of pastry boy and cake bake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839789"/>
            <a:ext cx="1754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63825"/>
            <a:ext cx="56610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2" descr="http://ekladata.com/nDIStGGrZn1MMNbhOohswKgnGrM@310x41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652964"/>
            <a:ext cx="15351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6" descr="Kit Vendée Glob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118100"/>
            <a:ext cx="4762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59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6111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re 1"/>
          <p:cNvSpPr txBox="1">
            <a:spLocks noChangeArrowheads="1"/>
          </p:cNvSpPr>
          <p:nvPr/>
        </p:nvSpPr>
        <p:spPr bwMode="auto">
          <a:xfrm>
            <a:off x="1800225" y="42864"/>
            <a:ext cx="8229600" cy="674687"/>
          </a:xfrm>
          <a:prstGeom prst="rect">
            <a:avLst/>
          </a:prstGeom>
          <a:gradFill rotWithShape="0"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miter lim="800000"/>
            <a:headEnd/>
            <a:tailEnd/>
          </a:ln>
        </p:spPr>
        <p:txBody>
          <a:bodyPr lIns="90004" tIns="44997" rIns="90004" bIns="44997" anchorCtr="1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fr-FR" altLang="fr-FR"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itchFamily="18" charset="0"/>
              </a:rPr>
              <a:t>Les projets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0225" y="1042989"/>
            <a:ext cx="8229600" cy="8652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kern="0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810000" y="3044825"/>
            <a:ext cx="457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61000"/>
              </a:lnSpc>
            </a:pPr>
            <a:r>
              <a:rPr lang="fr-FR" altLang="fr-FR">
                <a:ea typeface="Microsoft YaHei" panose="020B0503020204020204" pitchFamily="34" charset="-122"/>
              </a:rPr>
              <a:t>célébration de Noël « 0 décembre »</a:t>
            </a:r>
          </a:p>
          <a:p>
            <a:pPr eaLnBrk="1" hangingPunct="1">
              <a:lnSpc>
                <a:spcPct val="61000"/>
              </a:lnSpc>
            </a:pPr>
            <a:r>
              <a:rPr lang="fr-FR" altLang="fr-FR">
                <a:ea typeface="Microsoft YaHei" panose="020B0503020204020204" pitchFamily="34" charset="-122"/>
              </a:rPr>
              <a:t>Journée sportive</a:t>
            </a:r>
          </a:p>
          <a:p>
            <a:pPr eaLnBrk="1" hangingPunct="1">
              <a:lnSpc>
                <a:spcPct val="61000"/>
              </a:lnSpc>
            </a:pPr>
            <a:r>
              <a:rPr lang="fr-FR" altLang="fr-FR">
                <a:ea typeface="Microsoft YaHei" panose="020B0503020204020204" pitchFamily="34" charset="-122"/>
              </a:rPr>
              <a:t>Fête de fin d'année  (dimanche 28 Juin)</a:t>
            </a:r>
          </a:p>
          <a:p>
            <a:pPr eaLnBrk="1" hangingPunct="1">
              <a:lnSpc>
                <a:spcPct val="61000"/>
              </a:lnSpc>
            </a:pPr>
            <a:r>
              <a:rPr lang="fr-FR" altLang="fr-FR">
                <a:ea typeface="Microsoft YaHei" panose="020B0503020204020204" pitchFamily="34" charset="-122"/>
              </a:rPr>
              <a:t>Journée Anglaise « 30 juillet »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288" y="1282700"/>
            <a:ext cx="4572000" cy="280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7200">
              <a:lnSpc>
                <a:spcPct val="61000"/>
              </a:lnSpc>
              <a:spcBef>
                <a:spcPts val="1000"/>
              </a:spcBef>
              <a:buClr>
                <a:srgbClr val="1CADE4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fr-FR" altLang="fr-FR" sz="1900" dirty="0">
                <a:solidFill>
                  <a:srgbClr val="404040"/>
                </a:solidFill>
                <a:latin typeface="Trebuchet MS" panose="020B0603020202020204"/>
              </a:rPr>
              <a:t>célébration de Noël « 16 décembre »</a:t>
            </a:r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4121150" y="2881314"/>
            <a:ext cx="3881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61000"/>
              </a:lnSpc>
              <a:spcBef>
                <a:spcPts val="1000"/>
              </a:spcBef>
              <a:buClr>
                <a:srgbClr val="1CADE4"/>
              </a:buClr>
              <a:buSzPct val="80000"/>
              <a:buFont typeface="Wingdings 3" panose="05040102010807070707" pitchFamily="18" charset="2"/>
              <a:buChar char=""/>
            </a:pPr>
            <a:r>
              <a:rPr lang="fr-FR" altLang="fr-FR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Chants de Noël « 16 décembre »</a:t>
            </a:r>
          </a:p>
        </p:txBody>
      </p:sp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2989264" y="4406900"/>
            <a:ext cx="22621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61000"/>
              </a:lnSpc>
              <a:spcBef>
                <a:spcPts val="1000"/>
              </a:spcBef>
              <a:buClr>
                <a:srgbClr val="1CADE4"/>
              </a:buClr>
              <a:buSzPct val="80000"/>
              <a:buFont typeface="Wingdings 3" panose="05040102010807070707" pitchFamily="18" charset="2"/>
              <a:buChar char=""/>
            </a:pPr>
            <a:r>
              <a:rPr lang="fr-FR" altLang="fr-FR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Journée sportive</a:t>
            </a:r>
          </a:p>
        </p:txBody>
      </p:sp>
      <p:sp>
        <p:nvSpPr>
          <p:cNvPr id="68617" name="Rectangle 10"/>
          <p:cNvSpPr>
            <a:spLocks noChangeArrowheads="1"/>
          </p:cNvSpPr>
          <p:nvPr/>
        </p:nvSpPr>
        <p:spPr bwMode="auto">
          <a:xfrm>
            <a:off x="5573714" y="6021389"/>
            <a:ext cx="350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5720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61000"/>
              </a:lnSpc>
              <a:spcBef>
                <a:spcPts val="1000"/>
              </a:spcBef>
              <a:buClr>
                <a:srgbClr val="1CADE4"/>
              </a:buClr>
              <a:buSzPct val="80000"/>
              <a:buFont typeface="Wingdings 3" panose="05040102010807070707" pitchFamily="18" charset="2"/>
              <a:buChar char=""/>
            </a:pPr>
            <a:r>
              <a:rPr lang="fr-FR" altLang="fr-FR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Journée Anglaise « Fin juin »</a:t>
            </a:r>
            <a:endParaRPr lang="fr-FR" altLang="fr-FR">
              <a:ea typeface="Microsoft YaHei" panose="020B0503020204020204" pitchFamily="34" charset="-122"/>
            </a:endParaRPr>
          </a:p>
        </p:txBody>
      </p:sp>
      <p:pic>
        <p:nvPicPr>
          <p:cNvPr id="68618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1892301"/>
            <a:ext cx="18843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6" y="3319464"/>
            <a:ext cx="14192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5770">
            <a:off x="3252789" y="5130801"/>
            <a:ext cx="18113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26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Grand écran</PresentationFormat>
  <Paragraphs>37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Lucida Sans Unicode</vt:lpstr>
      <vt:lpstr>Mangal</vt:lpstr>
      <vt:lpstr>Times New Roman</vt:lpstr>
      <vt:lpstr>Trebuchet MS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PEROCHEAU</dc:creator>
  <cp:lastModifiedBy>PEROCHEAU</cp:lastModifiedBy>
  <cp:revision>1</cp:revision>
  <dcterms:created xsi:type="dcterms:W3CDTF">2017-01-27T17:21:59Z</dcterms:created>
  <dcterms:modified xsi:type="dcterms:W3CDTF">2017-01-27T17:22:25Z</dcterms:modified>
</cp:coreProperties>
</file>